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308" r:id="rId3"/>
    <p:sldId id="273" r:id="rId4"/>
    <p:sldId id="274" r:id="rId5"/>
    <p:sldId id="280" r:id="rId6"/>
    <p:sldId id="276" r:id="rId7"/>
    <p:sldId id="275" r:id="rId8"/>
    <p:sldId id="271" r:id="rId9"/>
    <p:sldId id="302" r:id="rId10"/>
    <p:sldId id="282" r:id="rId11"/>
    <p:sldId id="303" r:id="rId12"/>
    <p:sldId id="289" r:id="rId13"/>
    <p:sldId id="283" r:id="rId14"/>
    <p:sldId id="281" r:id="rId15"/>
    <p:sldId id="304" r:id="rId16"/>
    <p:sldId id="285" r:id="rId17"/>
    <p:sldId id="300" r:id="rId18"/>
    <p:sldId id="299" r:id="rId19"/>
    <p:sldId id="305" r:id="rId20"/>
    <p:sldId id="306" r:id="rId21"/>
    <p:sldId id="284" r:id="rId22"/>
    <p:sldId id="278" r:id="rId23"/>
    <p:sldId id="261" r:id="rId24"/>
    <p:sldId id="287" r:id="rId25"/>
    <p:sldId id="288" r:id="rId26"/>
    <p:sldId id="292" r:id="rId27"/>
    <p:sldId id="290" r:id="rId28"/>
    <p:sldId id="291" r:id="rId29"/>
    <p:sldId id="293" r:id="rId30"/>
    <p:sldId id="286" r:id="rId31"/>
    <p:sldId id="294" r:id="rId32"/>
    <p:sldId id="295" r:id="rId33"/>
    <p:sldId id="296" r:id="rId34"/>
    <p:sldId id="297" r:id="rId35"/>
    <p:sldId id="307" r:id="rId36"/>
    <p:sldId id="279" r:id="rId37"/>
    <p:sldId id="263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418"/>
  </p:normalViewPr>
  <p:slideViewPr>
    <p:cSldViewPr snapToGrid="0" snapToObjects="1">
      <p:cViewPr varScale="1">
        <p:scale>
          <a:sx n="109" d="100"/>
          <a:sy n="109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48A27-7A71-9049-91CC-B3BED0C6B5D5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562C-CCA0-664A-9D53-10AD11DE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4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8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8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1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0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4E79-4C00-A64A-AA2B-2F5712541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7A83B-B530-8045-A9A4-4487B1FFD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02868-27F4-A44B-AD21-3001CF32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3A71-A3DB-E342-9B7B-B0B519BA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3106-7F3A-A84E-B005-E5A8FACC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2D3D-D928-1445-A6CA-82376115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42C96-923B-C04E-9DAE-8354AFCA8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05B4-AECA-3B46-A415-196EFB90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AFA5-D85C-A144-9D66-19276532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DD1C-15A2-B543-B5F1-C50B5400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37B86-CF36-1C4A-9D1C-0DA9C852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617F8-54B5-AD48-A8E7-78AB37B7F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35DD-5572-BD41-9A2F-349E3E8A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ED975-A37C-BA4F-82CB-781584E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CEFC-6D45-C14D-9F9C-9808349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2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4155-759C-2B4E-BB9B-C06AECE7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B15B2-5DA2-3A4B-8F01-01E3FCCD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ED0B-42D2-1E4B-A246-B2BEBAAC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73C2A-0D75-CB47-B617-E3C8D0E2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9233-B98B-F345-8022-2AD37EF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530B-8F4D-884D-B683-4D403046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CC147-57A9-A34D-8715-8E2EB32D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DD4F-2B4C-3541-89AD-3A810EFE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A2C3-02B3-B84F-A834-B489735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B5711-DFA8-3E4A-8AED-0314729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BA72-42D9-1046-AA1A-620BDB62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5DA5-D665-7C46-BCE1-4F3445BD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5CF7C-DC31-D849-9886-934C5BA22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3CD28-6D50-1644-BB1C-39C1F997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D5A62-4F82-1744-9CB3-7585A5B9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683AF-0DC5-734F-8C51-746B6F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D67A-CCC9-F644-963F-3CF14FB0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8242-1CDE-CA4F-A5FF-7E9BB50EC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51883-6BED-5F42-9BE4-06279CCBF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05D2A-964C-CC4E-B653-9467FD67A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4FC17-884F-384E-8196-4CC92B50B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6A869-C413-C043-B1F7-8EA362F7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7C97C-0A9D-AA4B-A39B-400CA3C2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22C00-813C-5D4B-A59D-B04E5F21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51D7-4ACC-B24D-A352-496AD1AF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5A772-49A9-4E47-8C92-A326A437C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502A-11EC-374E-8E56-96758EDC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8F6F7-A5BC-344B-9D81-4892646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2E892-2165-F94E-B534-672AEB0D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4F4C-B8ED-FE42-88CC-59954B57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D6A0-F032-C54E-A9D3-2A48256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0B51-65B0-E845-BAF2-23A12670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9DC0-A9A8-8F46-83EA-E29A26E1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C6AE-F52E-DB40-AC90-A81B2434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86547-5E7E-0340-A9A1-58FDECC3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891D4-9B69-0C46-963D-34EFB73D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6B6F-599A-1F49-8B3C-C0695E85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83E6-1942-564C-B019-08AE62C6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D7C8C-1CB6-584D-A0AA-9038AE2C4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7131-EAA2-0040-9197-CE39DC33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D2AB-829C-0946-A1EE-6845DFE2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7C75-D287-DC4A-B997-CB8F3DE9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26DB-F1B9-7244-8C21-82B232B8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FC580-7F13-3F4B-A046-C9B324AC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D0404-B902-0F4F-87AD-0345DBC4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A83AB-2095-9F47-A25E-0FF7B1677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0A45-70DB-1740-9832-1F6D021FA6B8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789C-F186-304D-9802-1AAB85284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15AE-A645-3446-8FC4-642D81361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64B2-CF58-104D-9408-16F54D1BB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en-US" baseline="0" dirty="0"/>
              <a:t> On Your Phone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7A2B-6CB7-AA4B-8183-2B9F5DBB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4800600"/>
            <a:ext cx="36703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22DD9-B828-BA40-81CE-DAE5F4DB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" y="5016500"/>
            <a:ext cx="1625600" cy="16256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85DF06E-A373-674C-8C4C-301319A29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36054"/>
          </a:xfrm>
        </p:spPr>
        <p:txBody>
          <a:bodyPr>
            <a:norm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ray_deck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/boscc29</a:t>
            </a:r>
          </a:p>
        </p:txBody>
      </p:sp>
    </p:spTree>
    <p:extLst>
      <p:ext uri="{BB962C8B-B14F-4D97-AF65-F5344CB8AC3E}">
        <p14:creationId xmlns:p14="http://schemas.microsoft.com/office/powerpoint/2010/main" val="97419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C377-D52E-B844-86F5-47D1A62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is About Ops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8FC6-C8AE-1B49-9C53-EDCDD6A7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8C7077-766C-1544-B329-34734A163190}"/>
              </a:ext>
            </a:extLst>
          </p:cNvPr>
          <p:cNvGrpSpPr/>
          <p:nvPr/>
        </p:nvGrpSpPr>
        <p:grpSpPr>
          <a:xfrm>
            <a:off x="1852246" y="1825625"/>
            <a:ext cx="7784123" cy="4378569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F1535C-1431-9648-A419-F518B15798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CDC6-5352-DD4A-A831-D1B72AB3148C}"/>
                </a:ext>
              </a:extLst>
            </p:cNvPr>
            <p:cNvSpPr txBox="1"/>
            <p:nvPr/>
          </p:nvSpPr>
          <p:spPr>
            <a:xfrm>
              <a:off x="1550790" y="527211"/>
              <a:ext cx="9144000" cy="11087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Input Shape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4E0DD-70DC-5846-818C-6B8B186432C2}"/>
                </a:ext>
              </a:extLst>
            </p:cNvPr>
            <p:cNvSpPr txBox="1"/>
            <p:nvPr/>
          </p:nvSpPr>
          <p:spPr>
            <a:xfrm>
              <a:off x="1550792" y="1520462"/>
              <a:ext cx="9144000" cy="3762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6000" dirty="0"/>
                <a:t>“The Graph”</a:t>
              </a:r>
            </a:p>
            <a:p>
              <a:pPr algn="ctr"/>
              <a:r>
                <a:rPr lang="en-US" sz="3200" dirty="0"/>
                <a:t>Conv2D, </a:t>
              </a:r>
              <a:r>
                <a:rPr lang="en-US" sz="3200" dirty="0" err="1"/>
                <a:t>ReLU</a:t>
              </a:r>
              <a:r>
                <a:rPr lang="en-US" sz="3200" dirty="0"/>
                <a:t>, </a:t>
              </a:r>
              <a:r>
                <a:rPr lang="en-US" sz="3200" dirty="0" err="1"/>
                <a:t>MaxPool</a:t>
              </a:r>
              <a:r>
                <a:rPr lang="en-US" sz="3200" dirty="0"/>
                <a:t>, </a:t>
              </a:r>
              <a:r>
                <a:rPr lang="en-US" sz="3200" dirty="0" err="1"/>
                <a:t>etc</a:t>
              </a:r>
              <a:r>
                <a:rPr lang="mr-IN" sz="3200" dirty="0"/>
                <a:t>…</a:t>
              </a:r>
              <a:endParaRPr lang="en-US" sz="3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D9D4D-6E1C-0143-890E-F4DB3F5D76C7}"/>
                </a:ext>
              </a:extLst>
            </p:cNvPr>
            <p:cNvSpPr txBox="1"/>
            <p:nvPr/>
          </p:nvSpPr>
          <p:spPr>
            <a:xfrm>
              <a:off x="1550790" y="5478313"/>
              <a:ext cx="9144000" cy="10123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Output Shape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61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78"/>
    </mc:Choice>
    <mc:Fallback>
      <p:transition spd="slow" advTm="713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E7B1-6ABD-B746-9520-56461B0D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0930"/>
            <a:ext cx="5843954" cy="1325563"/>
          </a:xfrm>
        </p:spPr>
        <p:txBody>
          <a:bodyPr/>
          <a:lstStyle/>
          <a:p>
            <a:pPr algn="ctr"/>
            <a:r>
              <a:rPr lang="en-US" dirty="0"/>
              <a:t>y = mx +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4AC1-EDB0-B14F-A02D-9FBFB40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90" y="1063624"/>
            <a:ext cx="6250956" cy="41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35"/>
    </mc:Choice>
    <mc:Fallback>
      <p:transition spd="slow" advTm="9843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08F8-6EF6-1947-9995-7821741C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F07F-15D5-C845-86BC-274EEED8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Convolutions</a:t>
            </a:r>
          </a:p>
          <a:p>
            <a:pPr marL="0" indent="0">
              <a:buNone/>
            </a:pPr>
            <a:r>
              <a:rPr lang="en-US" sz="3600" dirty="0"/>
              <a:t>Pooling</a:t>
            </a:r>
          </a:p>
          <a:p>
            <a:pPr marL="0" indent="0">
              <a:buNone/>
            </a:pPr>
            <a:r>
              <a:rPr lang="en-US" sz="3600" dirty="0" err="1"/>
              <a:t>ReLU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TanH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Sigmoid</a:t>
            </a:r>
          </a:p>
          <a:p>
            <a:pPr marL="0" indent="0">
              <a:buNone/>
            </a:pPr>
            <a:r>
              <a:rPr lang="en-US" sz="3600" dirty="0"/>
              <a:t>LSTM</a:t>
            </a:r>
          </a:p>
          <a:p>
            <a:pPr marL="0" indent="0">
              <a:buNone/>
            </a:pPr>
            <a:r>
              <a:rPr lang="en-US" sz="3600" dirty="0"/>
              <a:t>GRU</a:t>
            </a:r>
          </a:p>
          <a:p>
            <a:pPr marL="0" indent="0">
              <a:buNone/>
            </a:pPr>
            <a:r>
              <a:rPr lang="en-US" sz="3600" dirty="0"/>
              <a:t>Dense/Fully-Connected</a:t>
            </a:r>
          </a:p>
          <a:p>
            <a:pPr marL="0" indent="0">
              <a:buNone/>
            </a:pPr>
            <a:r>
              <a:rPr lang="en-US" sz="3600" dirty="0"/>
              <a:t>More…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5533C-2FB3-7248-8742-26489562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39" y="2568819"/>
            <a:ext cx="5133772" cy="30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2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47"/>
    </mc:Choice>
    <mc:Fallback>
      <p:transition spd="slow" advTm="1018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69C0-CF77-E64C-B979-407D55AF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E215-FBA7-104B-80C8-29747D30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FAE33-4459-014B-A03A-CC812D61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2" y="2567354"/>
            <a:ext cx="6064311" cy="32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53"/>
    </mc:Choice>
    <mc:Fallback>
      <p:transition spd="slow" advTm="3115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5556-EBE1-DD4F-AD20-0B4D8088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F190-0217-BB4E-A86D-855626B0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0" y="1291676"/>
            <a:ext cx="8100646" cy="6011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067B9-68AF-F74C-BAE8-AC45CE0C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are High-Dimensional Numbers!</a:t>
            </a:r>
          </a:p>
        </p:txBody>
      </p:sp>
    </p:spTree>
    <p:extLst>
      <p:ext uri="{BB962C8B-B14F-4D97-AF65-F5344CB8AC3E}">
        <p14:creationId xmlns:p14="http://schemas.microsoft.com/office/powerpoint/2010/main" val="167528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37"/>
    </mc:Choice>
    <mc:Fallback>
      <p:transition spd="slow" advTm="12863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7F2A-93C3-7C43-BCC9-012D28EB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3123" cy="1325563"/>
          </a:xfrm>
        </p:spPr>
        <p:txBody>
          <a:bodyPr>
            <a:normAutofit/>
          </a:bodyPr>
          <a:lstStyle/>
          <a:p>
            <a:r>
              <a:rPr lang="en-US" dirty="0"/>
              <a:t>Considerations for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402A-1BB7-9E4E-AA46-53FFB02B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1430" y="2798640"/>
            <a:ext cx="105156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Low(</a:t>
            </a:r>
            <a:r>
              <a:rPr lang="en-US" sz="4800" dirty="0" err="1"/>
              <a:t>er</a:t>
            </a:r>
            <a:r>
              <a:rPr lang="en-US" sz="4800" dirty="0"/>
              <a:t>) power target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Detached from training context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Consumed by non-data-scientists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54951-EE9B-7F44-96AA-EA752E41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5788" y="2464411"/>
            <a:ext cx="4895850" cy="47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85CE-7774-F843-9770-911336ED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A5F7-7D75-B44E-B33A-3964BB685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EE48-3D88-484F-BA98-2F7448A8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21" y="2241550"/>
            <a:ext cx="6171725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6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9"/>
    </mc:Choice>
    <mc:Fallback>
      <p:transition spd="slow" advTm="790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EE91-7F92-4541-ACDC-0C8EB53A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(Can Be)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1A48-1BE5-174B-A7E1-F0AC50F6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8394"/>
            <a:ext cx="10802815" cy="52082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Input(s)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Operations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 err="1"/>
              <a:t>Hyperparameters</a:t>
            </a:r>
            <a:endParaRPr lang="en-US" sz="40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Weights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Sources &amp; Drains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Output(s)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436FF-B50D-1448-8C40-538F03A2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38" y="2449139"/>
            <a:ext cx="4608108" cy="114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AB0E0-4D57-354E-B571-4BB6510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92" y="4436204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7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42"/>
    </mc:Choice>
    <mc:Fallback>
      <p:transition spd="slow" advTm="20444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A9AC-564D-C24B-848C-26062D6E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Faster, Smaller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8602-0BD6-844B-B34C-EE87DADB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615"/>
            <a:ext cx="10515600" cy="383234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7200" dirty="0"/>
              <a:t>Quantization</a:t>
            </a:r>
            <a:endParaRPr lang="en-US" sz="60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0C10-A810-664C-B2B7-C03D1DF8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54" y="1979246"/>
            <a:ext cx="4597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7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324"/>
    </mc:Choice>
    <mc:Fallback>
      <p:transition spd="slow" advTm="33032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B74B-6ACC-9548-A438-9AF91219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7B84-1AAF-B44D-8649-A00170B48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FD8D9-9A32-1541-B16A-0A5901F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98" y="2113451"/>
            <a:ext cx="7667004" cy="40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9E7F1-5C94-F045-80F1-C5FF7947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it Good For?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B489A1-318F-084F-A81C-2A21B9F17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1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FD87-7C71-BC45-84F6-E805D8D1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8A0-9B02-024F-AFCD-2A5AC09CD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VGG16			</a:t>
            </a:r>
            <a:r>
              <a:rPr lang="en-US" sz="5400" b="1" dirty="0"/>
              <a:t>550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InceptionV3		</a:t>
            </a:r>
            <a:r>
              <a:rPr lang="en-US" sz="5400" b="1" dirty="0"/>
              <a:t>94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 err="1"/>
              <a:t>MobileNet</a:t>
            </a:r>
            <a:r>
              <a:rPr lang="en-US" sz="5400" dirty="0"/>
              <a:t>		</a:t>
            </a:r>
            <a:r>
              <a:rPr lang="en-US" sz="5400" b="1" dirty="0"/>
              <a:t>17</a:t>
            </a:r>
            <a:r>
              <a:rPr lang="en-US" sz="5400" dirty="0"/>
              <a:t>MB</a:t>
            </a:r>
          </a:p>
        </p:txBody>
      </p:sp>
    </p:spTree>
    <p:extLst>
      <p:ext uri="{BB962C8B-B14F-4D97-AF65-F5344CB8AC3E}">
        <p14:creationId xmlns:p14="http://schemas.microsoft.com/office/powerpoint/2010/main" val="292348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331-1B5C-CA4C-9DBF-44F6DDF8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Need in the File?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4719-754A-B545-956D-82F06F18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3123" cy="530200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Image/Frame to Normalized Number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dirty="0"/>
              <a:t>Run the model efficiently on local resources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output number to what we seek:</a:t>
            </a:r>
          </a:p>
          <a:p>
            <a:pPr lvl="1"/>
            <a:r>
              <a:rPr lang="en-US" sz="4000" dirty="0"/>
              <a:t>Dictionaries of labels</a:t>
            </a:r>
          </a:p>
          <a:p>
            <a:pPr lvl="1"/>
            <a:r>
              <a:rPr lang="en-US" sz="4000" dirty="0"/>
              <a:t>Generated Image</a:t>
            </a:r>
          </a:p>
          <a:p>
            <a:pPr lvl="1"/>
            <a:r>
              <a:rPr lang="en-US" sz="4000" dirty="0"/>
              <a:t>Prediction</a:t>
            </a:r>
          </a:p>
          <a:p>
            <a:pPr lvl="1"/>
            <a:r>
              <a:rPr lang="en-US" sz="4000" dirty="0" err="1"/>
              <a:t>etc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870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13"/>
    </mc:Choice>
    <mc:Fallback>
      <p:transition spd="slow" advTm="10711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116D-8F44-0143-B760-7A3E2DCD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5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546CF-60A1-2A43-832A-A7180424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39" y="691664"/>
            <a:ext cx="9635406" cy="540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85" y="1532550"/>
            <a:ext cx="3804138" cy="380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27F1C-1684-5341-82FD-96676CEEE135}"/>
              </a:ext>
            </a:extLst>
          </p:cNvPr>
          <p:cNvSpPr txBox="1"/>
          <p:nvPr/>
        </p:nvSpPr>
        <p:spPr>
          <a:xfrm>
            <a:off x="6896419" y="5579981"/>
            <a:ext cx="3528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Lite</a:t>
            </a:r>
          </a:p>
        </p:txBody>
      </p:sp>
    </p:spTree>
    <p:extLst>
      <p:ext uri="{BB962C8B-B14F-4D97-AF65-F5344CB8AC3E}">
        <p14:creationId xmlns:p14="http://schemas.microsoft.com/office/powerpoint/2010/main" val="26609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5"/>
    </mc:Choice>
    <mc:Fallback>
      <p:transition spd="slow" advTm="3399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82317D-0835-AF43-B0C0-E0D03C64CD1C}"/>
              </a:ext>
            </a:extLst>
          </p:cNvPr>
          <p:cNvSpPr/>
          <p:nvPr/>
        </p:nvSpPr>
        <p:spPr>
          <a:xfrm>
            <a:off x="6705600" y="4478215"/>
            <a:ext cx="3475526" cy="18336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B0841-59A3-C443-A46C-B17E0E1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Universe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5653B-2785-0C4B-915C-EF8432F2729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335956" y="1955254"/>
            <a:ext cx="6810" cy="434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5BD35F-CFD5-634A-A1C9-CFED01D5E47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699845" y="3960227"/>
            <a:ext cx="8624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FF6EED-1413-4E48-B396-9BCF2D3541D9}"/>
              </a:ext>
            </a:extLst>
          </p:cNvPr>
          <p:cNvSpPr txBox="1"/>
          <p:nvPr/>
        </p:nvSpPr>
        <p:spPr>
          <a:xfrm>
            <a:off x="5699553" y="1370479"/>
            <a:ext cx="128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DB661-5DDE-B742-B474-B2AA8C56A7E8}"/>
              </a:ext>
            </a:extLst>
          </p:cNvPr>
          <p:cNvSpPr txBox="1"/>
          <p:nvPr/>
        </p:nvSpPr>
        <p:spPr>
          <a:xfrm>
            <a:off x="5748980" y="6302895"/>
            <a:ext cx="117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A124B-C6E4-D441-A71B-D5A992699870}"/>
              </a:ext>
            </a:extLst>
          </p:cNvPr>
          <p:cNvSpPr txBox="1"/>
          <p:nvPr/>
        </p:nvSpPr>
        <p:spPr>
          <a:xfrm>
            <a:off x="162696" y="3667839"/>
            <a:ext cx="153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D7F2B-9AF5-C44B-B290-156BAB38831C}"/>
              </a:ext>
            </a:extLst>
          </p:cNvPr>
          <p:cNvSpPr txBox="1"/>
          <p:nvPr/>
        </p:nvSpPr>
        <p:spPr>
          <a:xfrm>
            <a:off x="10324585" y="3667839"/>
            <a:ext cx="199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E359A-04E8-244B-8F53-733AB91E9D8F}"/>
              </a:ext>
            </a:extLst>
          </p:cNvPr>
          <p:cNvSpPr txBox="1"/>
          <p:nvPr/>
        </p:nvSpPr>
        <p:spPr>
          <a:xfrm>
            <a:off x="2074985" y="4489938"/>
            <a:ext cx="347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Tensorflow</a:t>
            </a:r>
            <a:r>
              <a:rPr lang="en-US" sz="3600" dirty="0"/>
              <a:t>, </a:t>
            </a:r>
            <a:r>
              <a:rPr lang="en-US" sz="3600" dirty="0" err="1"/>
              <a:t>Theano</a:t>
            </a:r>
            <a:r>
              <a:rPr lang="en-US" sz="3600" dirty="0"/>
              <a:t>, CNTK…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302BE-52E5-E046-92A3-1D46EDFFCE8C}"/>
              </a:ext>
            </a:extLst>
          </p:cNvPr>
          <p:cNvSpPr txBox="1"/>
          <p:nvPr/>
        </p:nvSpPr>
        <p:spPr>
          <a:xfrm>
            <a:off x="2614246" y="2086707"/>
            <a:ext cx="306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Azure, Amazon, Google, </a:t>
            </a:r>
            <a:r>
              <a:rPr lang="en-US" sz="3200" dirty="0" err="1"/>
              <a:t>MachineBox</a:t>
            </a:r>
            <a:r>
              <a:rPr lang="en-US" sz="320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49929-2E59-954D-B718-86A851EA4DDF}"/>
              </a:ext>
            </a:extLst>
          </p:cNvPr>
          <p:cNvSpPr txBox="1"/>
          <p:nvPr/>
        </p:nvSpPr>
        <p:spPr>
          <a:xfrm>
            <a:off x="6598659" y="4531397"/>
            <a:ext cx="3725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  <a:r>
              <a:rPr lang="en-US" sz="3600" dirty="0" err="1"/>
              <a:t>CoreML</a:t>
            </a:r>
            <a:r>
              <a:rPr lang="en-US" sz="3600" dirty="0"/>
              <a:t>, TF Lite,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TF Mobile, TF.JS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Caffe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Lite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B26F7-A4DB-0145-A30B-C15B1AD45660}"/>
              </a:ext>
            </a:extLst>
          </p:cNvPr>
          <p:cNvSpPr txBox="1"/>
          <p:nvPr/>
        </p:nvSpPr>
        <p:spPr>
          <a:xfrm>
            <a:off x="7001272" y="2593079"/>
            <a:ext cx="306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…plus </a:t>
            </a:r>
            <a:r>
              <a:rPr lang="en-US" sz="3200" b="1" dirty="0"/>
              <a:t>MacGyver</a:t>
            </a:r>
            <a:r>
              <a:rPr lang="en-US" sz="3200" dirty="0"/>
              <a:t>, </a:t>
            </a:r>
            <a:r>
              <a:rPr lang="en-US" sz="3200" dirty="0" err="1"/>
              <a:t>Algorithmia</a:t>
            </a:r>
            <a:r>
              <a:rPr lang="en-US" sz="3200" dirty="0"/>
              <a:t>…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D98F429-E5D5-2F48-8CC2-91305D228E2E}"/>
              </a:ext>
            </a:extLst>
          </p:cNvPr>
          <p:cNvSpPr/>
          <p:nvPr/>
        </p:nvSpPr>
        <p:spPr>
          <a:xfrm>
            <a:off x="5956911" y="2871537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D6E9253-EE18-AE4C-88A5-FDC34BA9D4D2}"/>
              </a:ext>
            </a:extLst>
          </p:cNvPr>
          <p:cNvSpPr/>
          <p:nvPr/>
        </p:nvSpPr>
        <p:spPr>
          <a:xfrm>
            <a:off x="5907849" y="4972991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9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8774723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 Runtime and Bindings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 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Conversion 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2"/>
    </mc:Choice>
    <mc:Fallback>
      <p:transition spd="slow" advTm="5312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CVPixelBuffer</a:t>
            </a:r>
            <a:r>
              <a:rPr lang="en-US" sz="4800" dirty="0"/>
              <a:t> in, Dictionary Out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Support for OTA/Runtime Download and Compilation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Uses Metal </a:t>
            </a:r>
            <a:r>
              <a:rPr lang="en-US" sz="4800" dirty="0" err="1"/>
              <a:t>Shaders</a:t>
            </a:r>
            <a:r>
              <a:rPr lang="en-US" sz="4800" dirty="0"/>
              <a:t> for processing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Limited Operation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91"/>
    </mc:Choice>
    <mc:Fallback>
      <p:transition spd="slow" advTm="25039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000" dirty="0" err="1"/>
              <a:t>MLModel.compile</a:t>
            </a:r>
            <a:r>
              <a:rPr lang="en-US" sz="4000" dirty="0"/>
              <a:t>(file)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 err="1"/>
              <a:t>VNCoreMLRequest</a:t>
            </a:r>
            <a:r>
              <a:rPr lang="en-US" sz="4000" dirty="0"/>
              <a:t>(</a:t>
            </a:r>
            <a:r>
              <a:rPr lang="en-US" sz="4000" dirty="0" err="1"/>
              <a:t>model:model</a:t>
            </a:r>
            <a:r>
              <a:rPr lang="en-US" sz="4000" dirty="0"/>
              <a:t>…)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 err="1"/>
              <a:t>VNImageRequestHandler</a:t>
            </a:r>
            <a:endParaRPr lang="en-US" sz="40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 err="1"/>
              <a:t>h.perform</a:t>
            </a:r>
            <a:r>
              <a:rPr lang="en-US" sz="4000" dirty="0"/>
              <a:t>([r])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07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2"/>
    </mc:Choice>
    <mc:Fallback>
      <p:transition spd="slow" advTm="3601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mlmodel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 lnSpcReduction="10000"/>
          </a:bodyPr>
          <a:lstStyle/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 err="1"/>
              <a:t>Protobuf</a:t>
            </a:r>
            <a:endParaRPr lang="en-US" sz="4800" dirty="0"/>
          </a:p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Feature Normalization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Value Range of Numbers (0-255 -&gt; 0-1)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Mean 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Channel Ordering</a:t>
            </a:r>
          </a:p>
          <a:p>
            <a:pPr lvl="1"/>
            <a:r>
              <a:rPr lang="en-US" sz="4000" dirty="0"/>
              <a:t>BGR vs RGB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Output Labeling/</a:t>
            </a:r>
            <a:r>
              <a:rPr lang="en-US" sz="4400" dirty="0" err="1"/>
              <a:t>Denormalization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00"/>
    </mc:Choice>
    <mc:Fallback>
      <p:transition spd="slow" advTm="183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Keras</a:t>
            </a:r>
            <a:r>
              <a:rPr lang="en-US" sz="4800" dirty="0"/>
              <a:t> – </a:t>
            </a:r>
            <a:r>
              <a:rPr lang="en-US" sz="4800" dirty="0" err="1"/>
              <a:t>coremlconverter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Tensorflow</a:t>
            </a:r>
            <a:r>
              <a:rPr lang="en-US" sz="4800" dirty="0"/>
              <a:t> – </a:t>
            </a:r>
            <a:r>
              <a:rPr lang="en-US" sz="4800" dirty="0" err="1"/>
              <a:t>tf-coreml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/>
              <a:t>CNTK</a:t>
            </a:r>
            <a:r>
              <a:rPr lang="en-US" sz="4800" dirty="0"/>
              <a:t> - </a:t>
            </a:r>
            <a:r>
              <a:rPr lang="en-US" sz="4800" dirty="0" err="1"/>
              <a:t>mmdnn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MXNet</a:t>
            </a:r>
            <a:r>
              <a:rPr lang="en-US" sz="4800" dirty="0"/>
              <a:t> – </a:t>
            </a:r>
            <a:r>
              <a:rPr lang="en-US" sz="4800" dirty="0" err="1"/>
              <a:t>mxnet</a:t>
            </a:r>
            <a:r>
              <a:rPr lang="en-US" sz="4800" dirty="0"/>
              <a:t>-to-</a:t>
            </a:r>
            <a:r>
              <a:rPr lang="en-US" sz="4800" dirty="0" err="1"/>
              <a:t>coreml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20"/>
    </mc:Choice>
    <mc:Fallback>
      <p:transition spd="slow" advTm="7522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Ease of Application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Speed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Multiple analyses per second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Separation of Concerns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Compilation vs Inference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Source Agnostic</a:t>
            </a:r>
          </a:p>
          <a:p>
            <a:pPr marL="0" indent="0">
              <a:spcBef>
                <a:spcPts val="2800"/>
              </a:spcBef>
              <a:buNone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79"/>
    </mc:Choice>
    <mc:Fallback>
      <p:transition spd="slow" advTm="5447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E7B52-19BF-CE46-943D-22FB7EB2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18" y="1238921"/>
            <a:ext cx="9425841" cy="5946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FCFA1-6DA5-2E4D-9CB8-75D37487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5A9B-4A2C-6E46-965F-85827590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39"/>
    </mc:Choice>
    <mc:Fallback>
      <p:transition spd="slow" advTm="1663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Multiple Runtimes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Converter</a:t>
            </a:r>
          </a:p>
        </p:txBody>
      </p:sp>
    </p:spTree>
    <p:extLst>
      <p:ext uri="{BB962C8B-B14F-4D97-AF65-F5344CB8AC3E}">
        <p14:creationId xmlns:p14="http://schemas.microsoft.com/office/powerpoint/2010/main" val="209371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49"/>
    </mc:Choice>
    <mc:Fallback>
      <p:transition spd="slow" advTm="4044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iOS, Android, Raspberry Pi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feed() and run()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No Compilation Step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Number-to-Number</a:t>
            </a:r>
          </a:p>
        </p:txBody>
      </p:sp>
    </p:spTree>
    <p:extLst>
      <p:ext uri="{BB962C8B-B14F-4D97-AF65-F5344CB8AC3E}">
        <p14:creationId xmlns:p14="http://schemas.microsoft.com/office/powerpoint/2010/main" val="4996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78"/>
    </mc:Choice>
    <mc:Fallback>
      <p:transition spd="slow" advTm="88978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tflite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8253048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FlatBuf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Quicker Memory Access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Smaller – less overhead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Alternative Precision: Bfloat16</a:t>
            </a:r>
          </a:p>
        </p:txBody>
      </p:sp>
    </p:spTree>
    <p:extLst>
      <p:ext uri="{BB962C8B-B14F-4D97-AF65-F5344CB8AC3E}">
        <p14:creationId xmlns:p14="http://schemas.microsoft.com/office/powerpoint/2010/main" val="50952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482"/>
    </mc:Choice>
    <mc:Fallback>
      <p:transition spd="slow" advTm="18748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2979664"/>
            <a:ext cx="7637585" cy="3197299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toco</a:t>
            </a:r>
            <a:br>
              <a:rPr lang="en-US" sz="4800" dirty="0"/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Optimizing Converter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0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49"/>
    </mc:Choice>
    <mc:Fallback>
      <p:transition spd="slow" advTm="4374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EE961D2-70E3-8349-866C-78D7AA3D4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086016"/>
              </p:ext>
            </p:extLst>
          </p:nvPr>
        </p:nvGraphicFramePr>
        <p:xfrm>
          <a:off x="1802258" y="4017230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005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77430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iOS Only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Multiplatform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3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 err="1">
                          <a:solidFill>
                            <a:schemeClr val="tx1"/>
                          </a:solidFill>
                        </a:rPr>
                        <a:t>Input/Output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 Affordance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Just the Numbers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87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Production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Beta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0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Inference Only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Training?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7575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58" y="231165"/>
            <a:ext cx="2825262" cy="2825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9D4A4-E26A-2043-B8A8-A91A4036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56" y="-174133"/>
            <a:ext cx="5963953" cy="33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36"/>
    </mc:Choice>
    <mc:Fallback>
      <p:transition spd="slow" advTm="3533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6D203-1C71-C843-B695-098CC959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062" y="1709738"/>
            <a:ext cx="12343424" cy="2852737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/>
              <a:t>A Look to the Future – and Past!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4BFB-C800-1B46-B8F2-38C761C3E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19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007-A6B9-9749-A6C3-9776559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FDFE-8C2B-5B49-A260-5A3902DA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301B-2A0B-5946-AAFC-08EF835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1" y="2146789"/>
            <a:ext cx="9876378" cy="22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29"/>
    </mc:Choice>
    <mc:Fallback>
      <p:transition spd="slow" advTm="11002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2C232-7014-AB46-B068-0B674AEE9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2318647"/>
            <a:ext cx="11430000" cy="63383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3C8E0-9B8F-6841-882D-894EFF38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4E42B-C7DC-E44C-82D3-05E958A3BB8D}"/>
              </a:ext>
            </a:extLst>
          </p:cNvPr>
          <p:cNvSpPr/>
          <p:nvPr/>
        </p:nvSpPr>
        <p:spPr>
          <a:xfrm>
            <a:off x="2890859" y="2026259"/>
            <a:ext cx="641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arxiv.org</a:t>
            </a:r>
            <a:r>
              <a:rPr lang="en-US" sz="3200" dirty="0"/>
              <a:t>/pdf/1803.01271.pdf</a:t>
            </a:r>
          </a:p>
        </p:txBody>
      </p:sp>
    </p:spTree>
    <p:extLst>
      <p:ext uri="{BB962C8B-B14F-4D97-AF65-F5344CB8AC3E}">
        <p14:creationId xmlns:p14="http://schemas.microsoft.com/office/powerpoint/2010/main" val="116822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"/>
    </mc:Choice>
    <mc:Fallback>
      <p:transition spd="slow" advTm="194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5D03-C037-ED48-96C2-10168715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19F8-608B-344F-9F9E-D10EAD69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8561"/>
            <a:ext cx="10515600" cy="1793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@</a:t>
            </a:r>
            <a:r>
              <a:rPr lang="en-US" sz="4000" dirty="0" err="1"/>
              <a:t>ray_deck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rhdeck</a:t>
            </a:r>
            <a:r>
              <a:rPr lang="en-US" sz="4000" dirty="0"/>
              <a:t>/boscc29</a:t>
            </a:r>
          </a:p>
          <a:p>
            <a:pPr algn="ctr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2A4B7-0037-4C49-BFB7-D7F1C471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14" y="248138"/>
            <a:ext cx="6026945" cy="40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"/>
    </mc:Choice>
    <mc:Fallback>
      <p:transition spd="slow" advTm="240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1853-1F25-BC43-91BB-65B3F680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A806-784D-854D-8A7B-B633B3DA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DF6D-733B-064F-9E2A-0E3D6B15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92" y="1690688"/>
            <a:ext cx="9211408" cy="58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95"/>
    </mc:Choice>
    <mc:Fallback>
      <p:transition spd="slow" advTm="380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4915-359C-EB4F-B072-652C315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2BC1-412D-544E-9F25-C01D9BBF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EF04-12B1-2642-9953-AA2DC0AF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50" y="1209186"/>
            <a:ext cx="12794904" cy="81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79"/>
    </mc:Choice>
    <mc:Fallback>
      <p:transition spd="slow" advTm="6217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CE7-0F5A-B345-A8FA-B52C5A77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349-EF1C-BC4B-AE1D-2451C3DD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2CDE8-E9D3-8D4D-9390-6932E1AE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-1602252"/>
            <a:ext cx="5462954" cy="96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90"/>
    </mc:Choice>
    <mc:Fallback>
      <p:transition spd="slow" advTm="402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257E-DECC-794E-860F-8A3FA4A8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CA6B-E45D-6A4A-B0D0-AE7BCAD8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FB15-4612-3944-A5E0-1C13E752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58" y="1539418"/>
            <a:ext cx="8498742" cy="5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7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7"/>
    </mc:Choice>
    <mc:Fallback>
      <p:transition spd="slow" advTm="2567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77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Artificial Intelligence</a:t>
            </a:r>
            <a:br>
              <a:rPr lang="en-US" dirty="0"/>
            </a:br>
            <a:r>
              <a:rPr lang="en-US" dirty="0"/>
              <a:t>Deep Learning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Statistical Computing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3"/>
    </mc:Choice>
    <mc:Fallback>
      <p:transition spd="slow" advTm="224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38" y="808892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Supervised Learning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Unsupervised Learning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4976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47"/>
    </mc:Choice>
    <mc:Fallback>
      <p:transition spd="slow" advTm="4174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394</Words>
  <Application>Microsoft Macintosh PowerPoint</Application>
  <PresentationFormat>Widescreen</PresentationFormat>
  <Paragraphs>137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Mangal</vt:lpstr>
      <vt:lpstr>Office Theme</vt:lpstr>
      <vt:lpstr>AI On Your Phone</vt:lpstr>
      <vt:lpstr>What’s it Good For?</vt:lpstr>
      <vt:lpstr>Identification</vt:lpstr>
      <vt:lpstr>Generation</vt:lpstr>
      <vt:lpstr>Voice</vt:lpstr>
      <vt:lpstr>Prediction</vt:lpstr>
      <vt:lpstr>Prediction</vt:lpstr>
      <vt:lpstr>Artificial Intelligence Deep Learning Machine Learning Statistical Computing </vt:lpstr>
      <vt:lpstr>Supervised Learning Unsupervised Learning Reinforcement Learning</vt:lpstr>
      <vt:lpstr>ML is About Ops and Numbers</vt:lpstr>
      <vt:lpstr>y = mx + b</vt:lpstr>
      <vt:lpstr>Ops</vt:lpstr>
      <vt:lpstr>High-Dimensional Numbers</vt:lpstr>
      <vt:lpstr>Images are High-Dimensional Numbers!</vt:lpstr>
      <vt:lpstr>Considerations for Deployment</vt:lpstr>
      <vt:lpstr>Packaging</vt:lpstr>
      <vt:lpstr>Models (Can Be) Files</vt:lpstr>
      <vt:lpstr>Faster, Smaller</vt:lpstr>
      <vt:lpstr>Pruning</vt:lpstr>
      <vt:lpstr>Planning </vt:lpstr>
      <vt:lpstr>What Do we Need in the File?</vt:lpstr>
      <vt:lpstr>PowerPoint Presentation</vt:lpstr>
      <vt:lpstr>ML Universe</vt:lpstr>
      <vt:lpstr>PowerPoint Presentation</vt:lpstr>
      <vt:lpstr>Runtime and Bindings</vt:lpstr>
      <vt:lpstr>Run!</vt:lpstr>
      <vt:lpstr>.mlmodel</vt:lpstr>
      <vt:lpstr>Conversion</vt:lpstr>
      <vt:lpstr>Advantages</vt:lpstr>
      <vt:lpstr>PowerPoint Presentation</vt:lpstr>
      <vt:lpstr>Cross-Platform</vt:lpstr>
      <vt:lpstr>.tflite</vt:lpstr>
      <vt:lpstr>Conversion</vt:lpstr>
      <vt:lpstr>PowerPoint Presentation</vt:lpstr>
      <vt:lpstr>A Look to the Future – and Past!</vt:lpstr>
      <vt:lpstr>PowerPoint Presentation</vt:lpstr>
      <vt:lpstr>Old Stuff Works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On Your Phone</dc:title>
  <dc:creator>ray deck</dc:creator>
  <cp:lastModifiedBy>ray deck</cp:lastModifiedBy>
  <cp:revision>35</cp:revision>
  <dcterms:created xsi:type="dcterms:W3CDTF">2018-04-02T13:46:52Z</dcterms:created>
  <dcterms:modified xsi:type="dcterms:W3CDTF">2018-04-05T20:45:56Z</dcterms:modified>
</cp:coreProperties>
</file>